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85" r:id="rId22"/>
    <p:sldId id="286" r:id="rId23"/>
    <p:sldId id="276" r:id="rId24"/>
    <p:sldId id="277" r:id="rId25"/>
    <p:sldId id="278" r:id="rId26"/>
    <p:sldId id="279" r:id="rId27"/>
    <p:sldId id="287" r:id="rId28"/>
    <p:sldId id="280" r:id="rId29"/>
    <p:sldId id="281" r:id="rId30"/>
    <p:sldId id="282" r:id="rId31"/>
    <p:sldId id="283" r:id="rId32"/>
    <p:sldId id="284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3EB4"/>
    <a:srgbClr val="F5E9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933904-D85F-4D6E-A76C-CA095336EF1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349771-30A7-4840-A14B-44C5979956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14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have to see it yourself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030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 to word linear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953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3424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Nonlinear transformation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177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Origin moves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383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Sneaky nonlinear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4303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Explanation of sneaky nonlinear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49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 line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243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40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Flipping linear transformation</a:t>
            </a:r>
          </a:p>
          <a:p>
            <a:endParaRPr lang="en-US" dirty="0"/>
          </a:p>
          <a:p>
            <a:r>
              <a:rPr lang="en-US" dirty="0"/>
              <a:t>(change)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6010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I and J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545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45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3372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Track 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5915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calculations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976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Watching many vectors move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082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Deduce result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8774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382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Matrix vector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968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visually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701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rotation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345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shear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0575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just one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1474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Deduce transformation from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9115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Linearly dependent columns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1896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Addition property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360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236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Transform many vectors as points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1233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infinite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392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Apply complex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1596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Exponential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82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Crazy transformation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349771-30A7-4840-A14B-44C59799563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565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64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31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471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18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63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203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539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4414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04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045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9030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FEB40-5341-4674-8AFA-15C3364525E0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012FB-6E31-46FB-B148-6CBBD89D94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307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5.mp4"/><Relationship Id="rId1" Type="http://schemas.openxmlformats.org/officeDocument/2006/relationships/video" Target="NULL" TargetMode="Externa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2.mp4"/><Relationship Id="rId1" Type="http://schemas.openxmlformats.org/officeDocument/2006/relationships/video" Target="NULL" TargetMode="External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4.mp4"/><Relationship Id="rId1" Type="http://schemas.openxmlformats.org/officeDocument/2006/relationships/video" Target="NULL" TargetMode="External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4.mp4"/><Relationship Id="rId1" Type="http://schemas.openxmlformats.org/officeDocument/2006/relationships/video" Target="NULL" TargetMode="Externa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7.mp4"/><Relationship Id="rId1" Type="http://schemas.openxmlformats.org/officeDocument/2006/relationships/video" Target="NULL" TargetMode="External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8.mp4"/><Relationship Id="rId1" Type="http://schemas.openxmlformats.org/officeDocument/2006/relationships/video" Target="NULL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9.mp4"/><Relationship Id="rId1" Type="http://schemas.openxmlformats.org/officeDocument/2006/relationships/video" Target="NULL" TargetMode="Externa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0.mp4"/><Relationship Id="rId1" Type="http://schemas.openxmlformats.org/officeDocument/2006/relationships/video" Target="NULL" TargetMode="External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5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7.mp4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8.mp4"/><Relationship Id="rId1" Type="http://schemas.openxmlformats.org/officeDocument/2006/relationships/video" Target="NULL" TargetMode="External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516B8-D427-4C45-BC91-D7907FC72A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y-AM" dirty="0">
                <a:latin typeface="GHEA Mariam" panose="02000503080000020003" pitchFamily="50" charset="0"/>
              </a:rPr>
              <a:t>Մաս </a:t>
            </a:r>
            <a:r>
              <a:rPr lang="hy-AM" sz="7200" dirty="0">
                <a:latin typeface="GHEA Mariam" panose="02000503080000020003" pitchFamily="50" charset="0"/>
              </a:rPr>
              <a:t>3</a:t>
            </a:r>
            <a:endParaRPr lang="en-US" dirty="0">
              <a:latin typeface="GHEA Mariam" panose="020005030800000200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4BC270-97BD-4F0C-A8A9-4469D23C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y-AM" sz="3600" dirty="0" err="1">
                <a:solidFill>
                  <a:srgbClr val="F5E911"/>
                </a:solidFill>
                <a:latin typeface="GHEA Mariam" panose="02000503080000020003" pitchFamily="50" charset="0"/>
              </a:rPr>
              <a:t>Մատրից</a:t>
            </a:r>
            <a:endParaRPr lang="en-US" sz="36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78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kToWordLinear">
            <a:hlinkClick r:id="" action="ppaction://media"/>
            <a:extLst>
              <a:ext uri="{FF2B5EF4-FFF2-40B4-BE49-F238E27FC236}">
                <a16:creationId xmlns:a16="http://schemas.microsoft.com/office/drawing/2014/main" id="{ED52CF05-4DBE-4838-9C07-865B9393359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60" end="88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301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LinearTransformations">
            <a:hlinkClick r:id="" action="ppaction://media"/>
            <a:extLst>
              <a:ext uri="{FF2B5EF4-FFF2-40B4-BE49-F238E27FC236}">
                <a16:creationId xmlns:a16="http://schemas.microsoft.com/office/drawing/2014/main" id="{A651F305-5535-46B4-A224-AB1BE96257C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5961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mpleNonlinearTransformationScene">
            <a:hlinkClick r:id="" action="ppaction://media"/>
            <a:extLst>
              <a:ext uri="{FF2B5EF4-FFF2-40B4-BE49-F238E27FC236}">
                <a16:creationId xmlns:a16="http://schemas.microsoft.com/office/drawing/2014/main" id="{178F116D-F4ED-4E4C-BD6F-70658B43416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36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vingOrigin">
            <a:hlinkClick r:id="" action="ppaction://media"/>
            <a:extLst>
              <a:ext uri="{FF2B5EF4-FFF2-40B4-BE49-F238E27FC236}">
                <a16:creationId xmlns:a16="http://schemas.microsoft.com/office/drawing/2014/main" id="{5EDD5312-15A0-48A9-98C6-DFC510CB0DE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52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eakyNonlinearTransformation">
            <a:hlinkClick r:id="" action="ppaction://media"/>
            <a:extLst>
              <a:ext uri="{FF2B5EF4-FFF2-40B4-BE49-F238E27FC236}">
                <a16:creationId xmlns:a16="http://schemas.microsoft.com/office/drawing/2014/main" id="{78FCF3A1-2388-467F-8C45-96CCB8ECD04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5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neakyNonlinearTransformationExplained">
            <a:hlinkClick r:id="" action="ppaction://media"/>
            <a:extLst>
              <a:ext uri="{FF2B5EF4-FFF2-40B4-BE49-F238E27FC236}">
                <a16:creationId xmlns:a16="http://schemas.microsoft.com/office/drawing/2014/main" id="{2F25771C-5CE3-47CA-ABCA-282FEEDDEA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9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idLinesRemainParallel">
            <a:hlinkClick r:id="" action="ppaction://media"/>
            <a:extLst>
              <a:ext uri="{FF2B5EF4-FFF2-40B4-BE49-F238E27FC236}">
                <a16:creationId xmlns:a16="http://schemas.microsoft.com/office/drawing/2014/main" id="{D09EEC11-3C3D-43BA-8613-D6D7B4BA924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732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tation">
            <a:hlinkClick r:id="" action="ppaction://media"/>
            <a:extLst>
              <a:ext uri="{FF2B5EF4-FFF2-40B4-BE49-F238E27FC236}">
                <a16:creationId xmlns:a16="http://schemas.microsoft.com/office/drawing/2014/main" id="{DC9EA610-C012-4225-9D5A-F8CA0B9327C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9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YetAnotherLinearTransformation">
            <a:hlinkClick r:id="" action="ppaction://media"/>
            <a:extLst>
              <a:ext uri="{FF2B5EF4-FFF2-40B4-BE49-F238E27FC236}">
                <a16:creationId xmlns:a16="http://schemas.microsoft.com/office/drawing/2014/main" id="{453EBFF4-C3BF-4E1E-915C-0C26AEE8609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57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llowIHatJHat">
            <a:hlinkClick r:id="" action="ppaction://media"/>
            <a:extLst>
              <a:ext uri="{FF2B5EF4-FFF2-40B4-BE49-F238E27FC236}">
                <a16:creationId xmlns:a16="http://schemas.microsoft.com/office/drawing/2014/main" id="{752C612D-A116-4B06-920C-F65B58B887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51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scribeTransformation">
            <a:hlinkClick r:id="" action="ppaction://media"/>
            <a:extLst>
              <a:ext uri="{FF2B5EF4-FFF2-40B4-BE49-F238E27FC236}">
                <a16:creationId xmlns:a16="http://schemas.microsoft.com/office/drawing/2014/main" id="{F9F1DBAF-BB91-4F2D-9E0B-822BA63E34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7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5)">
                                      <p:cBhvr>
                                        <p:cTn id="12" dur="9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61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.3)">
                                      <p:cBhvr>
                                        <p:cTn id="18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0.5)">
                                      <p:cBhvr>
                                        <p:cTn id="24" dur="2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kBasisVectorsExample.1">
            <a:hlinkClick r:id="" action="ppaction://media"/>
            <a:extLst>
              <a:ext uri="{FF2B5EF4-FFF2-40B4-BE49-F238E27FC236}">
                <a16:creationId xmlns:a16="http://schemas.microsoft.com/office/drawing/2014/main" id="{222A8622-D945-45FA-ADAE-A47255857FD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0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ckBasisVectorsExample.2">
            <a:hlinkClick r:id="" action="ppaction://media"/>
            <a:extLst>
              <a:ext uri="{FF2B5EF4-FFF2-40B4-BE49-F238E27FC236}">
                <a16:creationId xmlns:a16="http://schemas.microsoft.com/office/drawing/2014/main" id="{5808EBC9-C754-4742-A949-01AF710CC1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55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ckBasisVectorsExample.3">
            <a:hlinkClick r:id="" action="ppaction://media"/>
            <a:extLst>
              <a:ext uri="{FF2B5EF4-FFF2-40B4-BE49-F238E27FC236}">
                <a16:creationId xmlns:a16="http://schemas.microsoft.com/office/drawing/2014/main" id="{9C9DE824-547B-4769-B608-253DFB2E42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C25F7EC-629D-4F9C-B20E-634B9F15C0A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0" y="0"/>
            <a:ext cx="12188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836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tchManyVectorsMove">
            <a:hlinkClick r:id="" action="ppaction://media"/>
            <a:extLst>
              <a:ext uri="{FF2B5EF4-FFF2-40B4-BE49-F238E27FC236}">
                <a16:creationId xmlns:a16="http://schemas.microsoft.com/office/drawing/2014/main" id="{60D14149-4388-4E7C-A343-583096E5088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2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6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7D0E86-789F-49BB-8674-F2A6DFF0F42B}"/>
              </a:ext>
            </a:extLst>
          </p:cNvPr>
          <p:cNvSpPr txBox="1"/>
          <p:nvPr/>
        </p:nvSpPr>
        <p:spPr>
          <a:xfrm>
            <a:off x="2336041" y="2142698"/>
            <a:ext cx="75199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600" dirty="0">
                <a:latin typeface="GHEA Mariam" panose="02000503080000020003" pitchFamily="50" charset="0"/>
              </a:rPr>
              <a:t>Հիմա առանց նայելու</a:t>
            </a:r>
            <a:endParaRPr lang="en-US" sz="36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115246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duceResultWithGeneralCoordinatesFast">
            <a:hlinkClick r:id="" action="ppaction://media"/>
            <a:extLst>
              <a:ext uri="{FF2B5EF4-FFF2-40B4-BE49-F238E27FC236}">
                <a16:creationId xmlns:a16="http://schemas.microsoft.com/office/drawing/2014/main" id="{36CC5D3E-459F-4F65-8EE4-F01F7E894F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420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6)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trixVectorMultiplicationAbstract">
            <a:hlinkClick r:id="" action="ppaction://media"/>
            <a:extLst>
              <a:ext uri="{FF2B5EF4-FFF2-40B4-BE49-F238E27FC236}">
                <a16:creationId xmlns:a16="http://schemas.microsoft.com/office/drawing/2014/main" id="{7E0F7273-6FA9-4C5B-951B-CCF918346D1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 end="1008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044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2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trixVectorMultiplicationAbstract">
            <a:hlinkClick r:id="" action="ppaction://media"/>
            <a:extLst>
              <a:ext uri="{FF2B5EF4-FFF2-40B4-BE49-F238E27FC236}">
                <a16:creationId xmlns:a16="http://schemas.microsoft.com/office/drawing/2014/main" id="{87A4822B-B746-4B6A-A237-FA9D2B7F230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1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64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8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lumnsToBasisVectors">
            <a:hlinkClick r:id="" action="ppaction://media"/>
            <a:extLst>
              <a:ext uri="{FF2B5EF4-FFF2-40B4-BE49-F238E27FC236}">
                <a16:creationId xmlns:a16="http://schemas.microsoft.com/office/drawing/2014/main" id="{C031E766-58E1-4ADD-817D-C116AC4E9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66762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1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.6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scribe90DegreeRotation">
            <a:hlinkClick r:id="" action="ppaction://media"/>
            <a:extLst>
              <a:ext uri="{FF2B5EF4-FFF2-40B4-BE49-F238E27FC236}">
                <a16:creationId xmlns:a16="http://schemas.microsoft.com/office/drawing/2014/main" id="{8707292E-3B44-4745-9973-716663E46B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5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3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56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0.8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formJustOneVector">
            <a:hlinkClick r:id="" action="ppaction://media"/>
            <a:extLst>
              <a:ext uri="{FF2B5EF4-FFF2-40B4-BE49-F238E27FC236}">
                <a16:creationId xmlns:a16="http://schemas.microsoft.com/office/drawing/2014/main" id="{E37881B9-2776-4405-8D63-31846B15230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409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1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scribeShear">
            <a:hlinkClick r:id="" action="ppaction://media"/>
            <a:extLst>
              <a:ext uri="{FF2B5EF4-FFF2-40B4-BE49-F238E27FC236}">
                <a16:creationId xmlns:a16="http://schemas.microsoft.com/office/drawing/2014/main" id="{7995B56F-4F3D-4F62-A329-C6A9EAF207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75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741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.5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duceTransformationFromMatrix">
            <a:hlinkClick r:id="" action="ppaction://media"/>
            <a:extLst>
              <a:ext uri="{FF2B5EF4-FFF2-40B4-BE49-F238E27FC236}">
                <a16:creationId xmlns:a16="http://schemas.microsoft.com/office/drawing/2014/main" id="{19D6464C-CB9C-4373-B76F-F57C95DEC2A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LinearlyDependentColumns">
            <a:hlinkClick r:id="" action="ppaction://media"/>
            <a:extLst>
              <a:ext uri="{FF2B5EF4-FFF2-40B4-BE49-F238E27FC236}">
                <a16:creationId xmlns:a16="http://schemas.microsoft.com/office/drawing/2014/main" id="{ED0D3064-36D3-4D59-9A41-99513FD2639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81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0C7FE-F191-4927-9749-31C028F9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y-AM" sz="4800" dirty="0">
                <a:solidFill>
                  <a:srgbClr val="F5E911"/>
                </a:solidFill>
                <a:latin typeface="GHEA Mariam" panose="02000503080000020003" pitchFamily="50" charset="0"/>
                <a:ea typeface="Microsoft YaHei UI" panose="020B0503020204020204" pitchFamily="34" charset="-122"/>
              </a:rPr>
              <a:t>Ավելի ֆորմալ․</a:t>
            </a:r>
            <a:endParaRPr lang="en-US" sz="4800" dirty="0">
              <a:solidFill>
                <a:srgbClr val="F5E911"/>
              </a:solidFill>
              <a:latin typeface="GHEA Mariam" panose="02000503080000020003" pitchFamily="50" charset="0"/>
              <a:ea typeface="Microsoft YaHei UI" panose="020B0503020204020204" pitchFamily="34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CF3281-EA7B-485D-93E8-75E2106FB715}"/>
              </a:ext>
            </a:extLst>
          </p:cNvPr>
          <p:cNvSpPr txBox="1"/>
          <p:nvPr/>
        </p:nvSpPr>
        <p:spPr>
          <a:xfrm>
            <a:off x="1191126" y="2382253"/>
            <a:ext cx="7959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sz="3200" dirty="0">
                <a:latin typeface="GHEA Mariam" panose="02000503080000020003" pitchFamily="50" charset="0"/>
              </a:rPr>
              <a:t>Տրանսֆորմացիան կասենք գծային, եթե․</a:t>
            </a:r>
            <a:endParaRPr lang="en-US" sz="3200" dirty="0">
              <a:latin typeface="GHEA Mariam" panose="02000503080000020003" pitchFamily="50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69CC3A-22B2-41E5-9D37-D24D69ADF426}"/>
                  </a:ext>
                </a:extLst>
              </p:cNvPr>
              <p:cNvSpPr txBox="1"/>
              <p:nvPr/>
            </p:nvSpPr>
            <p:spPr>
              <a:xfrm>
                <a:off x="1528011" y="3428999"/>
                <a:ext cx="8133347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80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4800" dirty="0">
                        <a:solidFill>
                          <a:srgbClr val="F5E9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4800" b="0" i="0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sz="4800" b="0" i="1" dirty="0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4800" b="0" i="1" dirty="0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4800" b="0" i="1" dirty="0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4800" b="0" i="1" dirty="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dirty="0" smtClean="0">
                            <a:solidFill>
                              <a:schemeClr val="accent1">
                                <a:lumMod val="60000"/>
                                <a:lumOff val="40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>
                  <a:solidFill>
                    <a:srgbClr val="F5E911"/>
                  </a:solidFill>
                  <a:latin typeface="GHEA Mariam" panose="02000503080000020003" pitchFamily="50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rgbClr val="F5E91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  <m:r>
                          <a:rPr lang="en-US" sz="4800" b="0" i="1" smtClean="0">
                            <a:solidFill>
                              <a:srgbClr val="F5E91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rgbClr val="C83EB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rgbClr val="C83EB4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acc>
                      </m:e>
                    </m:d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sz="4800" b="0" i="1" smtClean="0">
                            <a:solidFill>
                              <a:srgbClr val="F5E91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sz="48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</m:d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en-US" sz="4800" b="0" i="1" smtClean="0">
                            <a:solidFill>
                              <a:srgbClr val="C83EB4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4800" b="0" i="1" smtClean="0">
                            <a:solidFill>
                              <a:srgbClr val="C83EB4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acc>
                    <m:r>
                      <a:rPr lang="en-US" sz="4800" b="0" i="1" smtClean="0">
                        <a:solidFill>
                          <a:srgbClr val="F5E91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F5E911"/>
                  </a:solidFill>
                  <a:latin typeface="GHEA Mariam" panose="02000503080000020003" pitchFamily="50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C69CC3A-22B2-41E5-9D37-D24D69ADF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8011" y="3428999"/>
                <a:ext cx="8133347" cy="156966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55621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econdAdditivityExampleFast">
            <a:hlinkClick r:id="" action="ppaction://media"/>
            <a:extLst>
              <a:ext uri="{FF2B5EF4-FFF2-40B4-BE49-F238E27FC236}">
                <a16:creationId xmlns:a16="http://schemas.microsoft.com/office/drawing/2014/main" id="{14810D61-DFC7-42C2-8D94-9A27FD77383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26928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formManyVectors">
            <a:hlinkClick r:id="" action="ppaction://media"/>
            <a:extLst>
              <a:ext uri="{FF2B5EF4-FFF2-40B4-BE49-F238E27FC236}">
                <a16:creationId xmlns:a16="http://schemas.microsoft.com/office/drawing/2014/main" id="{2414A9D6-2305-4243-9949-F32AC4B1AA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32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formManyVectorsAsPoints">
            <a:hlinkClick r:id="" action="ppaction://media"/>
            <a:extLst>
              <a:ext uri="{FF2B5EF4-FFF2-40B4-BE49-F238E27FC236}">
                <a16:creationId xmlns:a16="http://schemas.microsoft.com/office/drawing/2014/main" id="{FC9AC104-83D6-46F1-B666-2B4F4BE8E54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4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80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mpleLinearTransformationScene">
            <a:hlinkClick r:id="" action="ppaction://media"/>
            <a:extLst>
              <a:ext uri="{FF2B5EF4-FFF2-40B4-BE49-F238E27FC236}">
                <a16:creationId xmlns:a16="http://schemas.microsoft.com/office/drawing/2014/main" id="{76D936AA-09FD-4805-B7D8-DAAE506C98B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70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pplyComplexFunction">
            <a:hlinkClick r:id="" action="ppaction://media"/>
            <a:extLst>
              <a:ext uri="{FF2B5EF4-FFF2-40B4-BE49-F238E27FC236}">
                <a16:creationId xmlns:a16="http://schemas.microsoft.com/office/drawing/2014/main" id="{58918E2E-196F-4430-B66A-0C939387F78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6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8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onentialTransformation">
            <a:hlinkClick r:id="" action="ppaction://media"/>
            <a:extLst>
              <a:ext uri="{FF2B5EF4-FFF2-40B4-BE49-F238E27FC236}">
                <a16:creationId xmlns:a16="http://schemas.microsoft.com/office/drawing/2014/main" id="{ED7C780F-FCD9-4911-9B63-A582467F1E3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23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razyTransformation">
            <a:hlinkClick r:id="" action="ppaction://media"/>
            <a:extLst>
              <a:ext uri="{FF2B5EF4-FFF2-40B4-BE49-F238E27FC236}">
                <a16:creationId xmlns:a16="http://schemas.microsoft.com/office/drawing/2014/main" id="{81307002-DF60-4FFB-9C33-72D0B935CBF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46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218</TotalTime>
  <Words>167</Words>
  <Application>Microsoft Office PowerPoint</Application>
  <PresentationFormat>Widescreen</PresentationFormat>
  <Paragraphs>73</Paragraphs>
  <Slides>34</Slides>
  <Notes>32</Notes>
  <HiddenSlides>0</HiddenSlides>
  <MMClips>31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Microsoft YaHei UI</vt:lpstr>
      <vt:lpstr>Arial</vt:lpstr>
      <vt:lpstr>Calibri</vt:lpstr>
      <vt:lpstr>Calibri Light</vt:lpstr>
      <vt:lpstr>Cambria Math</vt:lpstr>
      <vt:lpstr>GHEA Mariam</vt:lpstr>
      <vt:lpstr>Office Theme</vt:lpstr>
      <vt:lpstr>Մաս 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Ավելի ֆորմալ․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3</dc:title>
  <dc:creator>Ashot</dc:creator>
  <cp:lastModifiedBy>Ashot</cp:lastModifiedBy>
  <cp:revision>24</cp:revision>
  <dcterms:created xsi:type="dcterms:W3CDTF">2018-03-10T18:41:18Z</dcterms:created>
  <dcterms:modified xsi:type="dcterms:W3CDTF">2018-09-16T10:00:41Z</dcterms:modified>
</cp:coreProperties>
</file>